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32" r:id="rId2"/>
    <p:sldId id="393" r:id="rId3"/>
    <p:sldId id="439" r:id="rId4"/>
    <p:sldId id="433" r:id="rId5"/>
    <p:sldId id="434" r:id="rId6"/>
    <p:sldId id="435" r:id="rId7"/>
    <p:sldId id="436" r:id="rId8"/>
    <p:sldId id="437" r:id="rId9"/>
    <p:sldId id="438" r:id="rId10"/>
    <p:sldId id="440" r:id="rId11"/>
    <p:sldId id="455"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4"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p:restoredTop sz="93041"/>
  </p:normalViewPr>
  <p:slideViewPr>
    <p:cSldViewPr snapToGrid="0" snapToObjects="1">
      <p:cViewPr varScale="1">
        <p:scale>
          <a:sx n="64" d="100"/>
          <a:sy n="64"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A8CC-867A-0943-8705-5D81DCD83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F799D8-F1AA-C848-B5DF-B482520F0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79D71-8992-3F42-AE43-8BE624B9204A}"/>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A6D37C9F-E3A8-DC48-B0F5-061985535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7237D-81F7-1C45-B6CA-8A04198E73FE}"/>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98870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820B-046C-2B49-A984-2E6393DD44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327A0-90D0-9540-9466-08A27AEE7A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ECE37-494E-1A43-B079-52A8E09F12C3}"/>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E1B8CBB2-865C-884E-9CED-0259A4533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42899-DF30-574F-AB9D-F93B9E5199F4}"/>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243281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AC41E-0A19-A14D-9707-82C765FEE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2DE37-E082-334A-B2AF-FD73EEEBA6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995A4-E6FE-0C4D-B2B1-AC3E81DCBC60}"/>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A60F82EF-0C7B-D748-9BAB-12C56065F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9D67F-BCA0-D846-AE34-17F5D0BD8E26}"/>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230925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0854-31B3-8042-97EE-02EA1C907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96BA1-F1BA-B441-BEC0-C7CD7D474F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3B485-814A-F943-8E59-AC63BBB25242}"/>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DFF13094-EC13-EA4A-8358-E5F9D8F1A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E885D-6861-A64A-A807-5D4133B0DE46}"/>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339184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DED8-98CE-E748-9C4B-3EB5E5806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7A923-8132-F44D-B44E-9312622CE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FF7A3E-8545-7642-A923-ED1BA54755CF}"/>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3FCA7E3F-17B3-BA4B-A9D7-6978C51C3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EA6C2-E53F-3E4D-B9D4-381397F64D4D}"/>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123810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A58D-C4DC-1A49-9B8C-D5B0BBF05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21910-B2AB-2A4E-8164-389958F999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CDCE5-0420-3D45-BF75-12D3962DBC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9E905-65E3-A74E-B223-FA07DEE0CCD7}"/>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6" name="Footer Placeholder 5">
            <a:extLst>
              <a:ext uri="{FF2B5EF4-FFF2-40B4-BE49-F238E27FC236}">
                <a16:creationId xmlns:a16="http://schemas.microsoft.com/office/drawing/2014/main" id="{47C512A2-26A7-E84D-9750-3F0F1F08B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7A072-10F8-1D43-A908-0AD00158DD27}"/>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347115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119D-D019-5C46-B11F-9328873DE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522FEA-C05C-CA49-A744-008559B94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11F9F-DE0F-D74E-B9D3-65D03D052D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F6402-E8F5-034C-9630-D376FA48A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6DEA73-29ED-4E49-86DF-61EBB13CFA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35C91-78B0-1344-B6AE-71DC02C18B22}"/>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8" name="Footer Placeholder 7">
            <a:extLst>
              <a:ext uri="{FF2B5EF4-FFF2-40B4-BE49-F238E27FC236}">
                <a16:creationId xmlns:a16="http://schemas.microsoft.com/office/drawing/2014/main" id="{FF3B5DC9-167D-5A4A-A320-BA6146899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81DCE-2ABF-3141-927C-F52372BFA00F}"/>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292094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754D-4356-BF46-A2FE-05CBF7F2E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DDAD41-9AF8-3A46-8445-F4461312A7D0}"/>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4" name="Footer Placeholder 3">
            <a:extLst>
              <a:ext uri="{FF2B5EF4-FFF2-40B4-BE49-F238E27FC236}">
                <a16:creationId xmlns:a16="http://schemas.microsoft.com/office/drawing/2014/main" id="{54287092-8E40-4B4B-9F95-BF5D604FA6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CC1EFD-20DE-7145-803C-5CA14C9276B9}"/>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100090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3C238-0716-F94F-B309-2F41A3033CC4}"/>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3" name="Footer Placeholder 2">
            <a:extLst>
              <a:ext uri="{FF2B5EF4-FFF2-40B4-BE49-F238E27FC236}">
                <a16:creationId xmlns:a16="http://schemas.microsoft.com/office/drawing/2014/main" id="{A07D1E0C-E695-BE47-8A90-A4DBD57EA1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423C3-ED44-A645-BF60-208193B86B7C}"/>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41021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E37E-654B-1C44-9B8D-A6AF39CC5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F3142-A8BD-304E-A131-94F62E6D4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F6A01-86BA-624A-8D5D-13152CE8F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B1BFB3-CC45-E346-96E0-384BD91F91B5}"/>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6" name="Footer Placeholder 5">
            <a:extLst>
              <a:ext uri="{FF2B5EF4-FFF2-40B4-BE49-F238E27FC236}">
                <a16:creationId xmlns:a16="http://schemas.microsoft.com/office/drawing/2014/main" id="{B95A96CA-DF06-5F46-B096-0750752E3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DB10A-D409-7445-B8E5-B5E3FC8F515E}"/>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125537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B136-BF70-3A4F-9598-458D42D79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8780A8-B821-774D-AF10-B68DFE00F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56524-2492-8A48-9A5B-44A5221E8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535383-9148-164D-B66F-23FAACA0465E}"/>
              </a:ext>
            </a:extLst>
          </p:cNvPr>
          <p:cNvSpPr>
            <a:spLocks noGrp="1"/>
          </p:cNvSpPr>
          <p:nvPr>
            <p:ph type="dt" sz="half" idx="10"/>
          </p:nvPr>
        </p:nvSpPr>
        <p:spPr/>
        <p:txBody>
          <a:bodyPr/>
          <a:lstStyle/>
          <a:p>
            <a:fld id="{4C4DF496-87F1-154D-A5AF-963BD3BD42F2}" type="datetimeFigureOut">
              <a:rPr lang="en-US" smtClean="0"/>
              <a:t>3/4/20</a:t>
            </a:fld>
            <a:endParaRPr lang="en-US"/>
          </a:p>
        </p:txBody>
      </p:sp>
      <p:sp>
        <p:nvSpPr>
          <p:cNvPr id="6" name="Footer Placeholder 5">
            <a:extLst>
              <a:ext uri="{FF2B5EF4-FFF2-40B4-BE49-F238E27FC236}">
                <a16:creationId xmlns:a16="http://schemas.microsoft.com/office/drawing/2014/main" id="{0B14C66D-6708-234C-9655-50D80885D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4F4F4-F617-0D4F-AA0A-A70DE66FD80B}"/>
              </a:ext>
            </a:extLst>
          </p:cNvPr>
          <p:cNvSpPr>
            <a:spLocks noGrp="1"/>
          </p:cNvSpPr>
          <p:nvPr>
            <p:ph type="sldNum" sz="quarter" idx="12"/>
          </p:nvPr>
        </p:nvSpPr>
        <p:spPr/>
        <p:txBody>
          <a:bodyPr/>
          <a:lstStyle/>
          <a:p>
            <a:fld id="{F5AEE3C6-5544-9541-9BB9-E8A814A4A786}" type="slidenum">
              <a:rPr lang="en-US" smtClean="0"/>
              <a:t>‹#›</a:t>
            </a:fld>
            <a:endParaRPr lang="en-US"/>
          </a:p>
        </p:txBody>
      </p:sp>
    </p:spTree>
    <p:extLst>
      <p:ext uri="{BB962C8B-B14F-4D97-AF65-F5344CB8AC3E}">
        <p14:creationId xmlns:p14="http://schemas.microsoft.com/office/powerpoint/2010/main" val="164619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636D7-FC91-224B-97A0-83AFBE35E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704969-9531-4A41-89AB-AEB8E5FA0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A2D3E-507A-B345-A744-6F2EA3CDD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DF496-87F1-154D-A5AF-963BD3BD42F2}" type="datetimeFigureOut">
              <a:rPr lang="en-US" smtClean="0"/>
              <a:t>3/4/20</a:t>
            </a:fld>
            <a:endParaRPr lang="en-US"/>
          </a:p>
        </p:txBody>
      </p:sp>
      <p:sp>
        <p:nvSpPr>
          <p:cNvPr id="5" name="Footer Placeholder 4">
            <a:extLst>
              <a:ext uri="{FF2B5EF4-FFF2-40B4-BE49-F238E27FC236}">
                <a16:creationId xmlns:a16="http://schemas.microsoft.com/office/drawing/2014/main" id="{D081314A-699B-A84E-A112-7D3CBFCFC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DDA596-742D-7446-99EE-776C5E9A5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EE3C6-5544-9541-9BB9-E8A814A4A786}" type="slidenum">
              <a:rPr lang="en-US" smtClean="0"/>
              <a:t>‹#›</a:t>
            </a:fld>
            <a:endParaRPr lang="en-US"/>
          </a:p>
        </p:txBody>
      </p:sp>
    </p:spTree>
    <p:extLst>
      <p:ext uri="{BB962C8B-B14F-4D97-AF65-F5344CB8AC3E}">
        <p14:creationId xmlns:p14="http://schemas.microsoft.com/office/powerpoint/2010/main" val="495988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134" y="1100669"/>
            <a:ext cx="8686799" cy="5469465"/>
          </a:xfrm>
        </p:spPr>
        <p:txBody>
          <a:bodyPr>
            <a:normAutofit/>
          </a:bodyPr>
          <a:lstStyle/>
          <a:p>
            <a:pPr marL="0" indent="0">
              <a:buNone/>
            </a:pPr>
            <a:endParaRPr lang="en-US" sz="2600" dirty="0">
              <a:latin typeface="Times New Roman"/>
              <a:cs typeface="Times New Roman"/>
            </a:endParaRPr>
          </a:p>
          <a:p>
            <a:pPr marL="0" indent="0">
              <a:buNone/>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0" indent="0">
              <a:buNone/>
            </a:pPr>
            <a:endParaRPr lang="en-US" sz="2600" dirty="0">
              <a:latin typeface="Times New Roman"/>
              <a:cs typeface="Times New Roman"/>
            </a:endParaRPr>
          </a:p>
          <a:p>
            <a:pPr marL="0" indent="0">
              <a:buNone/>
            </a:pPr>
            <a:endParaRPr lang="en-US" dirty="0">
              <a:latin typeface="Times New Roman"/>
              <a:cs typeface="Times New Roman"/>
            </a:endParaRPr>
          </a:p>
          <a:p>
            <a:pPr marL="0" indent="0">
              <a:buNone/>
            </a:pPr>
            <a:endParaRPr lang="en-US" sz="6000" i="1" dirty="0">
              <a:latin typeface="Times New Roman"/>
              <a:cs typeface="Times New Roman"/>
            </a:endParaRPr>
          </a:p>
        </p:txBody>
      </p:sp>
      <p:sp>
        <p:nvSpPr>
          <p:cNvPr id="6" name="TextBox 5"/>
          <p:cNvSpPr txBox="1"/>
          <p:nvPr/>
        </p:nvSpPr>
        <p:spPr>
          <a:xfrm>
            <a:off x="2489201" y="2133601"/>
            <a:ext cx="7399867"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a:t>Corporate Social Responsibility</a:t>
            </a:r>
          </a:p>
        </p:txBody>
      </p:sp>
    </p:spTree>
    <p:extLst>
      <p:ext uri="{BB962C8B-B14F-4D97-AF65-F5344CB8AC3E}">
        <p14:creationId xmlns:p14="http://schemas.microsoft.com/office/powerpoint/2010/main" val="132423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endParaRPr lang="en-US" sz="2400" dirty="0"/>
          </a:p>
          <a:p>
            <a:pPr marL="0" indent="0">
              <a:buNone/>
            </a:pPr>
            <a:r>
              <a:rPr lang="en-US" dirty="0"/>
              <a:t>What can corporate executives do?</a:t>
            </a:r>
          </a:p>
          <a:p>
            <a:pPr marL="0" indent="0">
              <a:buNone/>
            </a:pPr>
            <a:endParaRPr lang="en-US" dirty="0"/>
          </a:p>
          <a:p>
            <a:pPr marL="514350" indent="-514350">
              <a:buAutoNum type="romanLcParenBoth"/>
            </a:pPr>
            <a:r>
              <a:rPr lang="en-US" dirty="0"/>
              <a:t>Do corporate executives actually have any expertise on which social ends to pursue and how to do that well?</a:t>
            </a:r>
          </a:p>
          <a:p>
            <a:pPr marL="0" indent="0">
              <a:buNone/>
            </a:pPr>
            <a:endParaRPr lang="en-US" dirty="0"/>
          </a:p>
          <a:p>
            <a:pPr marL="514350" indent="-514350">
              <a:buAutoNum type="romanLcParenBoth"/>
            </a:pPr>
            <a:r>
              <a:rPr lang="en-US" dirty="0"/>
              <a:t>Do corporate executives have the capacity to solicit input from a wide enough body of individuals that are representative of the public interest as well as shareholder interests?</a:t>
            </a:r>
          </a:p>
          <a:p>
            <a:pPr marL="0" indent="0">
              <a:buNone/>
            </a:pPr>
            <a:r>
              <a:rPr lang="en-US" sz="2400" dirty="0"/>
              <a:t>						</a:t>
            </a:r>
          </a:p>
          <a:p>
            <a:pPr marL="457200" indent="-457200">
              <a:buFont typeface="+mj-lt"/>
              <a:buAutoNum type="arabicPeriod" startAt="2"/>
            </a:pPr>
            <a:endParaRPr lang="en-US" sz="2400" dirty="0"/>
          </a:p>
        </p:txBody>
      </p:sp>
    </p:spTree>
    <p:extLst>
      <p:ext uri="{BB962C8B-B14F-4D97-AF65-F5344CB8AC3E}">
        <p14:creationId xmlns:p14="http://schemas.microsoft.com/office/powerpoint/2010/main" val="412834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lnSpcReduction="10000"/>
          </a:bodyPr>
          <a:lstStyle/>
          <a:p>
            <a:pPr marL="0" indent="0">
              <a:buNone/>
            </a:pPr>
            <a:endParaRPr lang="en-US" sz="2400" dirty="0"/>
          </a:p>
          <a:p>
            <a:pPr marL="0" indent="0">
              <a:buNone/>
            </a:pPr>
            <a:r>
              <a:rPr lang="en-US" dirty="0"/>
              <a:t>Argument</a:t>
            </a:r>
            <a:r>
              <a:rPr lang="en-US" sz="2400" dirty="0"/>
              <a:t>:</a:t>
            </a:r>
          </a:p>
          <a:p>
            <a:pPr marL="0" indent="0">
              <a:buNone/>
            </a:pPr>
            <a:endParaRPr lang="en-US" sz="2400" dirty="0"/>
          </a:p>
          <a:p>
            <a:pPr marL="457200" indent="-457200">
              <a:buAutoNum type="arabicPeriod"/>
            </a:pPr>
            <a:r>
              <a:rPr lang="en-US" dirty="0"/>
              <a:t>Corporate social responsibility by definition requires taxing stockholders without their consent or representation in order to use money that they explicitly invested for the purposes of making a profit, and using the money instead for some social end perhaps not agreed upon by the total group of stockholders. </a:t>
            </a:r>
          </a:p>
          <a:p>
            <a:pPr marL="457200" indent="-457200">
              <a:buAutoNum type="arabicPeriod"/>
            </a:pPr>
            <a:r>
              <a:rPr lang="en-US" dirty="0"/>
              <a:t>As long as corporations follow the law, their primary aim is to maximize profits. Business does not have the purpose of engaging in social justice.</a:t>
            </a:r>
          </a:p>
          <a:p>
            <a:pPr marL="457200" indent="-457200">
              <a:buAutoNum type="arabicPeriod"/>
            </a:pPr>
            <a:r>
              <a:rPr lang="en-US" dirty="0"/>
              <a:t>Government, has a different function from business, it has a function that allows for social justice through voting and representation in a democratic process. </a:t>
            </a:r>
          </a:p>
          <a:p>
            <a:pPr marL="457200" indent="-457200">
              <a:buAutoNum type="arabicPeriod"/>
            </a:pPr>
            <a:r>
              <a:rPr lang="en-US" dirty="0"/>
              <a:t>So, government and not business should engaging socially responsible activities once they are decided upon by a democratic procedure. </a:t>
            </a:r>
          </a:p>
        </p:txBody>
      </p:sp>
    </p:spTree>
    <p:extLst>
      <p:ext uri="{BB962C8B-B14F-4D97-AF65-F5344CB8AC3E}">
        <p14:creationId xmlns:p14="http://schemas.microsoft.com/office/powerpoint/2010/main" val="178688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endParaRPr lang="en-US" sz="2400" dirty="0"/>
          </a:p>
          <a:p>
            <a:pPr marL="0" indent="0" algn="just">
              <a:buNone/>
            </a:pPr>
            <a:r>
              <a:rPr lang="en-US" dirty="0"/>
              <a:t>Whether blameworthy or not, the use of the cloak of social responsibility, and the nonsense spoken in its name by influential and prestigious businessmen, does clearly harm the foundations of a free society. I have been impressed time and again by the schizophrenic character of many businessmen. They are capable of being extremely far-sighted and clear-headed in matters that are internal to their businesses. They are incredibly short-sighted and muddle-headed in matters that are outside their businesses but affect the possible survival of business in general. This shortsightedness is strikingly exemplified in the calls from many businessmen for wage and price guidelines or controls or income policies. There is nothing that could do more in a brief period to destroy a market system and replace it by a centrally controlled system than effective governmental control of prices and wages.  </a:t>
            </a:r>
            <a:r>
              <a:rPr lang="en-US" i="1" dirty="0"/>
              <a:t>Milton Friedman </a:t>
            </a:r>
          </a:p>
          <a:p>
            <a:pPr marL="457200" indent="-457200">
              <a:buFont typeface="+mj-lt"/>
              <a:buAutoNum type="arabicPeriod" startAt="2"/>
            </a:pPr>
            <a:endParaRPr lang="en-US" sz="2400" dirty="0"/>
          </a:p>
        </p:txBody>
      </p:sp>
    </p:spTree>
    <p:extLst>
      <p:ext uri="{BB962C8B-B14F-4D97-AF65-F5344CB8AC3E}">
        <p14:creationId xmlns:p14="http://schemas.microsoft.com/office/powerpoint/2010/main" val="166201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dirty="0"/>
              <a:t>The political principle that underlies the market mechanism is unanimity. In an ideal free market resting on private property, no individual can coerce any other, all cooperation is voluntary, all parties to such cooperation benefit or they need not participate. There are no values, no “social” responsibilities in any sense other than the shared values and responsibilities of individuals. Society is a collection of individuals and of the various groups they voluntarily form. The political principle that underlies the political mechanism is conformity. The individual must serve a more general social interest—whether that be determined by a church or a dictator or a majority. The individual may have a vote and say in what is to be done, but if he is overruled, he must conform. It is appropriate for some to require others to contribute to a general social purpose whether they wish to or not.  </a:t>
            </a:r>
            <a:r>
              <a:rPr lang="en-US" i="1" dirty="0"/>
              <a:t>Milton Friedman</a:t>
            </a:r>
            <a:endParaRPr lang="en-US" dirty="0"/>
          </a:p>
          <a:p>
            <a:pPr marL="457200" indent="-457200" algn="just">
              <a:buFont typeface="+mj-lt"/>
              <a:buAutoNum type="arabicPeriod" startAt="2"/>
            </a:pPr>
            <a:endParaRPr lang="en-US" sz="2400" dirty="0"/>
          </a:p>
        </p:txBody>
      </p:sp>
    </p:spTree>
    <p:extLst>
      <p:ext uri="{BB962C8B-B14F-4D97-AF65-F5344CB8AC3E}">
        <p14:creationId xmlns:p14="http://schemas.microsoft.com/office/powerpoint/2010/main" val="340692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sz="2400" dirty="0"/>
              <a:t>In the 70s R. Edward Freeman at the Darden School of Business at the University of Virginia wrote a very influential paper on corporate social responsibility. The paper was in opposition to Milton Friedman’s view of corporate social responsibility. It gave a new conceptualization of what a corporation is for by developing the idea of stakeholders.</a:t>
            </a:r>
          </a:p>
        </p:txBody>
      </p:sp>
      <p:pic>
        <p:nvPicPr>
          <p:cNvPr id="4" name="Picture 3">
            <a:extLst>
              <a:ext uri="{FF2B5EF4-FFF2-40B4-BE49-F238E27FC236}">
                <a16:creationId xmlns:a16="http://schemas.microsoft.com/office/drawing/2014/main" id="{82BD49CB-CD46-354C-BE87-1414AB6C730C}"/>
              </a:ext>
            </a:extLst>
          </p:cNvPr>
          <p:cNvPicPr>
            <a:picLocks noChangeAspect="1"/>
          </p:cNvPicPr>
          <p:nvPr/>
        </p:nvPicPr>
        <p:blipFill>
          <a:blip r:embed="rId2"/>
          <a:stretch>
            <a:fillRect/>
          </a:stretch>
        </p:blipFill>
        <p:spPr>
          <a:xfrm>
            <a:off x="1657928" y="3180523"/>
            <a:ext cx="4977726" cy="3067288"/>
          </a:xfrm>
          <a:prstGeom prst="rect">
            <a:avLst/>
          </a:prstGeom>
        </p:spPr>
      </p:pic>
    </p:spTree>
    <p:extLst>
      <p:ext uri="{BB962C8B-B14F-4D97-AF65-F5344CB8AC3E}">
        <p14:creationId xmlns:p14="http://schemas.microsoft.com/office/powerpoint/2010/main" val="250366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sz="2400" dirty="0"/>
              <a:t>Argument for Stockholder Priority:</a:t>
            </a:r>
          </a:p>
          <a:p>
            <a:pPr marL="0" indent="0" algn="just">
              <a:buNone/>
            </a:pPr>
            <a:endParaRPr lang="en-US" sz="2400" dirty="0"/>
          </a:p>
          <a:p>
            <a:pPr marL="457200" indent="-457200" algn="just">
              <a:buAutoNum type="arabicPeriod"/>
            </a:pPr>
            <a:r>
              <a:rPr lang="en-US" sz="2400" dirty="0"/>
              <a:t>Stockholders own corporations by buying stock with the expressed interest of getting a return on their investment. </a:t>
            </a:r>
          </a:p>
          <a:p>
            <a:pPr marL="457200" indent="-457200" algn="just">
              <a:buAutoNum type="arabicPeriod"/>
            </a:pPr>
            <a:r>
              <a:rPr lang="en-US" sz="2400" dirty="0"/>
              <a:t>Corporate executives are employees of the stockholders.</a:t>
            </a:r>
          </a:p>
          <a:p>
            <a:pPr marL="457200" indent="-457200" algn="just">
              <a:buAutoNum type="arabicPeriod"/>
            </a:pPr>
            <a:r>
              <a:rPr lang="en-US" sz="2400" dirty="0"/>
              <a:t>Stockholders want a return on their investment.</a:t>
            </a:r>
          </a:p>
          <a:p>
            <a:pPr marL="457200" indent="-457200" algn="just">
              <a:buAutoNum type="arabicPeriod"/>
            </a:pPr>
            <a:r>
              <a:rPr lang="en-US" sz="2400" dirty="0"/>
              <a:t>Corporate social responsibility gives no return on investment. </a:t>
            </a:r>
          </a:p>
          <a:p>
            <a:pPr marL="457200" indent="-457200" algn="just">
              <a:buAutoNum type="arabicPeriod"/>
            </a:pPr>
            <a:r>
              <a:rPr lang="en-US" sz="2400" dirty="0"/>
              <a:t>So, stockholders would not authorize corporate social responsibility. </a:t>
            </a:r>
          </a:p>
          <a:p>
            <a:pPr marL="0" indent="0" algn="just">
              <a:buNone/>
            </a:pPr>
            <a:endParaRPr lang="en-US" sz="2400" dirty="0"/>
          </a:p>
          <a:p>
            <a:pPr marL="0" indent="0" algn="just">
              <a:buNone/>
            </a:pPr>
            <a:r>
              <a:rPr lang="en-US" sz="2400" dirty="0"/>
              <a:t>Corporations are ultimately in the hands of their stockholders, and corporate executives have a responsibility to stockholders rather than anyone else. </a:t>
            </a:r>
          </a:p>
        </p:txBody>
      </p:sp>
    </p:spTree>
    <p:extLst>
      <p:ext uri="{BB962C8B-B14F-4D97-AF65-F5344CB8AC3E}">
        <p14:creationId xmlns:p14="http://schemas.microsoft.com/office/powerpoint/2010/main" val="135072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endParaRPr lang="en-US" sz="2400" dirty="0"/>
          </a:p>
          <a:p>
            <a:pPr marL="0" indent="0" algn="just">
              <a:buNone/>
            </a:pPr>
            <a:r>
              <a:rPr lang="en-US" i="1" dirty="0"/>
              <a:t>Central Thesis of Stakeholder Theory</a:t>
            </a:r>
            <a:r>
              <a:rPr lang="en-US" dirty="0"/>
              <a:t>: The concept of managerial capitalism can be revitalized by replacing the notion that managers have a duty to stockholders with the concept that managers bear a fiduciary relationship to stakeholders.</a:t>
            </a:r>
          </a:p>
          <a:p>
            <a:pPr marL="0" indent="0" algn="just">
              <a:buNone/>
            </a:pPr>
            <a:endParaRPr lang="en-US" sz="2400" dirty="0"/>
          </a:p>
          <a:p>
            <a:pPr marL="0" indent="0" algn="just">
              <a:buNone/>
            </a:pPr>
            <a:r>
              <a:rPr lang="en-US" i="1" dirty="0"/>
              <a:t>Stakeholders </a:t>
            </a:r>
            <a:r>
              <a:rPr lang="en-US" dirty="0"/>
              <a:t>are those groups who have a stake in or claim on the firm. Specifically this includes: suppliers, customers, employees, stockholders, and the local community, as well as management in its role as agent for these groups. </a:t>
            </a:r>
          </a:p>
        </p:txBody>
      </p:sp>
    </p:spTree>
    <p:extLst>
      <p:ext uri="{BB962C8B-B14F-4D97-AF65-F5344CB8AC3E}">
        <p14:creationId xmlns:p14="http://schemas.microsoft.com/office/powerpoint/2010/main" val="272106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i="1" dirty="0"/>
              <a:t>Central Question</a:t>
            </a:r>
            <a:r>
              <a:rPr lang="en-US" dirty="0"/>
              <a:t>: in whose interest and for whose benefit should the modern corporation be governed? Stockholders or Stakeholders</a:t>
            </a:r>
          </a:p>
          <a:p>
            <a:pPr marL="0" indent="0" algn="just">
              <a:buNone/>
            </a:pPr>
            <a:endParaRPr lang="en-US" sz="2400" dirty="0"/>
          </a:p>
          <a:p>
            <a:pPr marL="0" indent="0" algn="just">
              <a:buNone/>
            </a:pPr>
            <a:r>
              <a:rPr lang="en-US" dirty="0"/>
              <a:t>Legal Argument</a:t>
            </a:r>
          </a:p>
          <a:p>
            <a:pPr marL="514350" indent="-514350" algn="just">
              <a:buFont typeface="+mj-lt"/>
              <a:buAutoNum type="arabicPeriod"/>
            </a:pPr>
            <a:r>
              <a:rPr lang="en-US" dirty="0"/>
              <a:t> Were the law of corporations to hold that only stockholders mattered, then they would never take into consideration claims made by non-stockholders.</a:t>
            </a:r>
          </a:p>
        </p:txBody>
      </p:sp>
    </p:spTree>
    <p:extLst>
      <p:ext uri="{BB962C8B-B14F-4D97-AF65-F5344CB8AC3E}">
        <p14:creationId xmlns:p14="http://schemas.microsoft.com/office/powerpoint/2010/main" val="334998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dirty="0"/>
              <a:t>Legal Argument</a:t>
            </a:r>
          </a:p>
          <a:p>
            <a:pPr marL="0" indent="0" algn="just">
              <a:buNone/>
            </a:pPr>
            <a:endParaRPr lang="en-US" dirty="0"/>
          </a:p>
          <a:p>
            <a:pPr marL="514350" indent="-514350" algn="just">
              <a:buFont typeface="+mj-lt"/>
              <a:buAutoNum type="arabicPeriod" startAt="2"/>
            </a:pPr>
            <a:r>
              <a:rPr lang="en-US" dirty="0"/>
              <a:t>However, over the 20</a:t>
            </a:r>
            <a:r>
              <a:rPr lang="en-US" baseline="30000" dirty="0"/>
              <a:t>th</a:t>
            </a:r>
            <a:r>
              <a:rPr lang="en-US" dirty="0"/>
              <a:t> century many times the law has sided with non-stockholders</a:t>
            </a:r>
          </a:p>
          <a:p>
            <a:pPr marL="971550" lvl="1" indent="-514350" algn="just">
              <a:buFont typeface="+mj-lt"/>
              <a:buAutoNum type="alphaLcPeriod" startAt="2"/>
            </a:pPr>
            <a:r>
              <a:rPr lang="en-US" dirty="0"/>
              <a:t>Such as in the case of employees through the National Labor Relations Board, The Equal Pay Act, Title VII of the Civil Rights Act.</a:t>
            </a:r>
          </a:p>
          <a:p>
            <a:pPr marL="971550" lvl="1" indent="-514350" algn="just">
              <a:buFont typeface="+mj-lt"/>
              <a:buAutoNum type="alphaLcPeriod" startAt="2"/>
            </a:pPr>
            <a:r>
              <a:rPr lang="en-US" dirty="0"/>
              <a:t>Such as in the case of local communities through the Clean Air Act and Clean Water Act.</a:t>
            </a:r>
          </a:p>
          <a:p>
            <a:pPr marL="457200" lvl="1" indent="0" algn="just">
              <a:buNone/>
            </a:pPr>
            <a:endParaRPr lang="en-US" dirty="0"/>
          </a:p>
          <a:p>
            <a:pPr marL="0" indent="0" algn="just">
              <a:buNone/>
            </a:pPr>
            <a:endParaRPr lang="en-US" dirty="0"/>
          </a:p>
        </p:txBody>
      </p:sp>
    </p:spTree>
    <p:extLst>
      <p:ext uri="{BB962C8B-B14F-4D97-AF65-F5344CB8AC3E}">
        <p14:creationId xmlns:p14="http://schemas.microsoft.com/office/powerpoint/2010/main" val="295676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dirty="0"/>
              <a:t>Legal Argument</a:t>
            </a:r>
          </a:p>
          <a:p>
            <a:pPr marL="0" indent="0" algn="just">
              <a:buNone/>
            </a:pPr>
            <a:endParaRPr lang="en-US" dirty="0"/>
          </a:p>
          <a:p>
            <a:pPr marL="514350" indent="-514350" algn="just">
              <a:buFont typeface="+mj-lt"/>
              <a:buAutoNum type="arabicPeriod" startAt="3"/>
            </a:pPr>
            <a:r>
              <a:rPr lang="en-US" dirty="0"/>
              <a:t>So, from a legal standpoint it seems as if the law sides sometimes in favor, not of the stockholders alone, but also non-stockholders when it shows that a firm should be run for the sake of the employees as well as the local communities in which they reside. </a:t>
            </a:r>
          </a:p>
        </p:txBody>
      </p:sp>
    </p:spTree>
    <p:extLst>
      <p:ext uri="{BB962C8B-B14F-4D97-AF65-F5344CB8AC3E}">
        <p14:creationId xmlns:p14="http://schemas.microsoft.com/office/powerpoint/2010/main" val="5787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endParaRPr lang="en-US" sz="2400" dirty="0"/>
          </a:p>
          <a:p>
            <a:pPr marL="0" indent="0">
              <a:buNone/>
            </a:pPr>
            <a:r>
              <a:rPr lang="en-US" sz="2400" b="1" dirty="0"/>
              <a:t>Central Question:</a:t>
            </a:r>
            <a:r>
              <a:rPr lang="en-US" sz="2400" dirty="0"/>
              <a:t> What are the obligations of businesses?</a:t>
            </a:r>
          </a:p>
          <a:p>
            <a:pPr marL="0" indent="0">
              <a:buNone/>
            </a:pPr>
            <a:endParaRPr lang="en-US" sz="2400" dirty="0"/>
          </a:p>
          <a:p>
            <a:pPr marL="0" indent="0">
              <a:buNone/>
            </a:pPr>
            <a:r>
              <a:rPr lang="en-US" sz="2400" dirty="0"/>
              <a:t>For example, do business have an obligation to support non-profit making social responsibilities which are not already required by law? Milton Friedman was an economist at the University of Chicago in the 20</a:t>
            </a:r>
            <a:r>
              <a:rPr lang="en-US" sz="2400" baseline="30000" dirty="0"/>
              <a:t>th</a:t>
            </a:r>
            <a:r>
              <a:rPr lang="en-US" sz="2400" dirty="0"/>
              <a:t> century. He argued that the answer is </a:t>
            </a:r>
            <a:r>
              <a:rPr lang="en-US" sz="2400" b="1" dirty="0"/>
              <a:t>NO!</a:t>
            </a:r>
          </a:p>
          <a:p>
            <a:pPr marL="0" indent="0">
              <a:buNone/>
            </a:pPr>
            <a:endParaRPr lang="en-US" sz="2400" b="1" dirty="0"/>
          </a:p>
          <a:p>
            <a:pPr marL="0" indent="0">
              <a:buNone/>
            </a:pPr>
            <a:r>
              <a:rPr lang="en-US" sz="2400" dirty="0"/>
              <a:t>Managerial Capitalism is the idea that in return for </a:t>
            </a:r>
          </a:p>
          <a:p>
            <a:pPr marL="0" indent="0">
              <a:buNone/>
            </a:pPr>
            <a:r>
              <a:rPr lang="en-US" sz="2400" dirty="0"/>
              <a:t>controlling the firm, management pursues the will of</a:t>
            </a:r>
          </a:p>
          <a:p>
            <a:pPr marL="0" indent="0">
              <a:buNone/>
            </a:pPr>
            <a:r>
              <a:rPr lang="en-US" sz="2400" dirty="0"/>
              <a:t>stockholders. Central to the managerial view of the firm</a:t>
            </a:r>
          </a:p>
          <a:p>
            <a:pPr marL="0" indent="0">
              <a:buNone/>
            </a:pPr>
            <a:r>
              <a:rPr lang="en-US" sz="2400" dirty="0"/>
              <a:t>is the idea that management can pursue transactions in</a:t>
            </a:r>
          </a:p>
          <a:p>
            <a:pPr marL="0" indent="0">
              <a:buNone/>
            </a:pPr>
            <a:r>
              <a:rPr lang="en-US" sz="2400" dirty="0"/>
              <a:t>an unconstrained manner within the boundaries of the </a:t>
            </a:r>
          </a:p>
          <a:p>
            <a:pPr marL="0" indent="0">
              <a:buNone/>
            </a:pPr>
            <a:r>
              <a:rPr lang="en-US" sz="2400" dirty="0"/>
              <a:t>law.</a:t>
            </a:r>
          </a:p>
          <a:p>
            <a:pPr marL="0" indent="0">
              <a:buNone/>
            </a:pPr>
            <a:endParaRPr lang="en-US" sz="2400" b="1" dirty="0"/>
          </a:p>
          <a:p>
            <a:pPr marL="0" indent="0">
              <a:buNone/>
            </a:pPr>
            <a:endParaRPr lang="en-US" sz="2400" dirty="0"/>
          </a:p>
        </p:txBody>
      </p:sp>
      <p:pic>
        <p:nvPicPr>
          <p:cNvPr id="4" name="Picture 3">
            <a:extLst>
              <a:ext uri="{FF2B5EF4-FFF2-40B4-BE49-F238E27FC236}">
                <a16:creationId xmlns:a16="http://schemas.microsoft.com/office/drawing/2014/main" id="{F415D2DD-50EB-3A40-9B08-CB151326942E}"/>
              </a:ext>
            </a:extLst>
          </p:cNvPr>
          <p:cNvPicPr>
            <a:picLocks noChangeAspect="1"/>
          </p:cNvPicPr>
          <p:nvPr/>
        </p:nvPicPr>
        <p:blipFill>
          <a:blip r:embed="rId2"/>
          <a:stretch>
            <a:fillRect/>
          </a:stretch>
        </p:blipFill>
        <p:spPr>
          <a:xfrm>
            <a:off x="7434470" y="3697358"/>
            <a:ext cx="4449122" cy="2941982"/>
          </a:xfrm>
          <a:prstGeom prst="rect">
            <a:avLst/>
          </a:prstGeom>
        </p:spPr>
      </p:pic>
    </p:spTree>
    <p:extLst>
      <p:ext uri="{BB962C8B-B14F-4D97-AF65-F5344CB8AC3E}">
        <p14:creationId xmlns:p14="http://schemas.microsoft.com/office/powerpoint/2010/main" val="316330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r>
              <a:rPr lang="en-US" dirty="0"/>
              <a:t>Economic Argument</a:t>
            </a:r>
          </a:p>
          <a:p>
            <a:pPr marL="514350" indent="-514350" algn="just">
              <a:buFont typeface="+mj-lt"/>
              <a:buAutoNum type="arabicPeriod"/>
            </a:pPr>
            <a:r>
              <a:rPr lang="en-US" dirty="0"/>
              <a:t>There are externalities, moral hazards, and monopoly power. </a:t>
            </a:r>
          </a:p>
          <a:p>
            <a:pPr marL="0" indent="0" algn="just">
              <a:buNone/>
            </a:pPr>
            <a:endParaRPr lang="en-US" dirty="0"/>
          </a:p>
          <a:p>
            <a:pPr marL="0" indent="0" algn="just">
              <a:buNone/>
            </a:pPr>
            <a:r>
              <a:rPr lang="en-US" dirty="0"/>
              <a:t>An externality is a side effect or consequence of an industrial or commercial activity that affects other parties without this being reflected in the cost of the goods or services involved. </a:t>
            </a:r>
          </a:p>
          <a:p>
            <a:pPr marL="0" indent="0" algn="just">
              <a:buNone/>
            </a:pPr>
            <a:endParaRPr lang="en-US" dirty="0"/>
          </a:p>
          <a:p>
            <a:pPr marL="0" indent="0" algn="just">
              <a:buNone/>
            </a:pPr>
            <a:r>
              <a:rPr lang="en-US" dirty="0"/>
              <a:t>A moral hazard is present when there is a lack of incentive to guard against risk where one is protected from its consequences, e.g. by insurance.</a:t>
            </a:r>
          </a:p>
          <a:p>
            <a:pPr marL="0" indent="0" algn="just">
              <a:buNone/>
            </a:pPr>
            <a:endParaRPr lang="en-US" dirty="0"/>
          </a:p>
          <a:p>
            <a:pPr marL="0" indent="0" algn="just">
              <a:buNone/>
            </a:pPr>
            <a:r>
              <a:rPr lang="en-US" dirty="0"/>
              <a:t>Monopolies form when a company or group has exclusive control over a commodity or service.</a:t>
            </a:r>
          </a:p>
          <a:p>
            <a:pPr marL="0" indent="0" algn="just">
              <a:buNone/>
            </a:pPr>
            <a:endParaRPr lang="en-US" dirty="0"/>
          </a:p>
        </p:txBody>
      </p:sp>
    </p:spTree>
    <p:extLst>
      <p:ext uri="{BB962C8B-B14F-4D97-AF65-F5344CB8AC3E}">
        <p14:creationId xmlns:p14="http://schemas.microsoft.com/office/powerpoint/2010/main" val="148124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lnSpcReduction="10000"/>
          </a:bodyPr>
          <a:lstStyle/>
          <a:p>
            <a:pPr marL="0" indent="0" algn="just">
              <a:buNone/>
            </a:pPr>
            <a:endParaRPr lang="en-US" sz="2400" dirty="0"/>
          </a:p>
          <a:p>
            <a:pPr marL="0" indent="0" algn="just">
              <a:buNone/>
            </a:pPr>
            <a:r>
              <a:rPr lang="en-US" dirty="0"/>
              <a:t>Economic Argument</a:t>
            </a:r>
          </a:p>
          <a:p>
            <a:pPr marL="514350" indent="-514350" algn="just">
              <a:buFont typeface="+mj-lt"/>
              <a:buAutoNum type="arabicPeriod" startAt="2"/>
            </a:pPr>
            <a:r>
              <a:rPr lang="en-US" dirty="0"/>
              <a:t>Economically there is no incentive for firms to take on the costs of externalities and moral hazards, and to try to acquire a monopoly.</a:t>
            </a:r>
          </a:p>
          <a:p>
            <a:pPr marL="514350" indent="-514350" algn="just">
              <a:buFont typeface="+mj-lt"/>
              <a:buAutoNum type="arabicPeriod" startAt="2"/>
            </a:pPr>
            <a:r>
              <a:rPr lang="en-US" dirty="0"/>
              <a:t>So, economically the government has had to step in through taxation and regulation. </a:t>
            </a:r>
          </a:p>
          <a:p>
            <a:pPr marL="514350" indent="-514350" algn="just">
              <a:buFont typeface="+mj-lt"/>
              <a:buAutoNum type="arabicPeriod" startAt="2"/>
            </a:pPr>
            <a:r>
              <a:rPr lang="en-US" dirty="0"/>
              <a:t>So, corporate executives cannot pursue capital for stockholders in an unconstrained way. </a:t>
            </a:r>
          </a:p>
          <a:p>
            <a:pPr marL="0" indent="0" algn="just">
              <a:buNone/>
            </a:pPr>
            <a:endParaRPr lang="en-US" dirty="0"/>
          </a:p>
          <a:p>
            <a:pPr marL="0" indent="0" algn="just">
              <a:buNone/>
            </a:pPr>
            <a:r>
              <a:rPr lang="en-US" dirty="0"/>
              <a:t>Stockholder theory is false, since it appears that economically and legally firms are held responsible to stakeholders that are non-stockholders. </a:t>
            </a:r>
          </a:p>
          <a:p>
            <a:pPr marL="0" indent="0" algn="just">
              <a:buNone/>
            </a:pPr>
            <a:endParaRPr lang="en-US" dirty="0"/>
          </a:p>
          <a:p>
            <a:pPr marL="0" indent="0" algn="just">
              <a:buNone/>
            </a:pPr>
            <a:r>
              <a:rPr lang="en-US" dirty="0"/>
              <a:t>What does the firm look like under stakeholder theory?</a:t>
            </a:r>
          </a:p>
          <a:p>
            <a:pPr marL="0" indent="0" algn="just">
              <a:buNone/>
            </a:pPr>
            <a:endParaRPr lang="en-US" dirty="0"/>
          </a:p>
        </p:txBody>
      </p:sp>
    </p:spTree>
    <p:extLst>
      <p:ext uri="{BB962C8B-B14F-4D97-AF65-F5344CB8AC3E}">
        <p14:creationId xmlns:p14="http://schemas.microsoft.com/office/powerpoint/2010/main" val="80913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ctr">
              <a:buNone/>
            </a:pPr>
            <a:r>
              <a:rPr lang="en-US" dirty="0"/>
              <a:t>Stakeholder Theory</a:t>
            </a:r>
          </a:p>
        </p:txBody>
      </p:sp>
      <p:sp>
        <p:nvSpPr>
          <p:cNvPr id="4" name="Oval 3">
            <a:extLst>
              <a:ext uri="{FF2B5EF4-FFF2-40B4-BE49-F238E27FC236}">
                <a16:creationId xmlns:a16="http://schemas.microsoft.com/office/drawing/2014/main" id="{B729C5E8-BF10-1A4F-A625-3910D0C346D7}"/>
              </a:ext>
            </a:extLst>
          </p:cNvPr>
          <p:cNvSpPr/>
          <p:nvPr/>
        </p:nvSpPr>
        <p:spPr>
          <a:xfrm>
            <a:off x="4100092" y="2149450"/>
            <a:ext cx="2732935" cy="2066641"/>
          </a:xfrm>
          <a:prstGeom prst="ellipse">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Firm</a:t>
            </a:r>
          </a:p>
          <a:p>
            <a:pPr algn="ctr"/>
            <a:r>
              <a:rPr lang="en-US" sz="2400" dirty="0"/>
              <a:t>Management</a:t>
            </a:r>
          </a:p>
        </p:txBody>
      </p:sp>
      <p:sp>
        <p:nvSpPr>
          <p:cNvPr id="5" name="Oval 4">
            <a:extLst>
              <a:ext uri="{FF2B5EF4-FFF2-40B4-BE49-F238E27FC236}">
                <a16:creationId xmlns:a16="http://schemas.microsoft.com/office/drawing/2014/main" id="{2C399056-0F64-ED49-96B4-B69AA5672267}"/>
              </a:ext>
            </a:extLst>
          </p:cNvPr>
          <p:cNvSpPr/>
          <p:nvPr/>
        </p:nvSpPr>
        <p:spPr>
          <a:xfrm>
            <a:off x="8354040" y="1356120"/>
            <a:ext cx="2621069" cy="243380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Consumers</a:t>
            </a:r>
          </a:p>
        </p:txBody>
      </p:sp>
      <p:sp>
        <p:nvSpPr>
          <p:cNvPr id="6" name="Oval 5">
            <a:extLst>
              <a:ext uri="{FF2B5EF4-FFF2-40B4-BE49-F238E27FC236}">
                <a16:creationId xmlns:a16="http://schemas.microsoft.com/office/drawing/2014/main" id="{D498672B-01F6-AB43-9DB9-FD01C837C753}"/>
              </a:ext>
            </a:extLst>
          </p:cNvPr>
          <p:cNvSpPr/>
          <p:nvPr/>
        </p:nvSpPr>
        <p:spPr>
          <a:xfrm>
            <a:off x="1078596" y="2000842"/>
            <a:ext cx="2101926" cy="21112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Suppliers</a:t>
            </a:r>
          </a:p>
        </p:txBody>
      </p:sp>
      <p:sp>
        <p:nvSpPr>
          <p:cNvPr id="7" name="Oval 6">
            <a:extLst>
              <a:ext uri="{FF2B5EF4-FFF2-40B4-BE49-F238E27FC236}">
                <a16:creationId xmlns:a16="http://schemas.microsoft.com/office/drawing/2014/main" id="{35601FAB-9137-AF4B-923C-64077D68301A}"/>
              </a:ext>
            </a:extLst>
          </p:cNvPr>
          <p:cNvSpPr/>
          <p:nvPr/>
        </p:nvSpPr>
        <p:spPr>
          <a:xfrm>
            <a:off x="1970646" y="4326635"/>
            <a:ext cx="2584100" cy="1990488"/>
          </a:xfrm>
          <a:prstGeom prst="ellipse">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Distributors</a:t>
            </a:r>
          </a:p>
        </p:txBody>
      </p:sp>
      <p:sp>
        <p:nvSpPr>
          <p:cNvPr id="8" name="Oval 7">
            <a:extLst>
              <a:ext uri="{FF2B5EF4-FFF2-40B4-BE49-F238E27FC236}">
                <a16:creationId xmlns:a16="http://schemas.microsoft.com/office/drawing/2014/main" id="{D93D8836-CFF0-1C45-BE87-E45EE0E37E03}"/>
              </a:ext>
            </a:extLst>
          </p:cNvPr>
          <p:cNvSpPr/>
          <p:nvPr/>
        </p:nvSpPr>
        <p:spPr>
          <a:xfrm>
            <a:off x="5287691" y="4432471"/>
            <a:ext cx="2723247" cy="22068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Local Communities</a:t>
            </a:r>
          </a:p>
        </p:txBody>
      </p:sp>
      <p:sp>
        <p:nvSpPr>
          <p:cNvPr id="9" name="Oval 8">
            <a:extLst>
              <a:ext uri="{FF2B5EF4-FFF2-40B4-BE49-F238E27FC236}">
                <a16:creationId xmlns:a16="http://schemas.microsoft.com/office/drawing/2014/main" id="{11B4A15C-AC67-A34C-BF43-1C9A81325A36}"/>
              </a:ext>
            </a:extLst>
          </p:cNvPr>
          <p:cNvSpPr/>
          <p:nvPr/>
        </p:nvSpPr>
        <p:spPr>
          <a:xfrm>
            <a:off x="8354040" y="4112138"/>
            <a:ext cx="2621069" cy="2204985"/>
          </a:xfrm>
          <a:prstGeom prst="ellipse">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Employees</a:t>
            </a:r>
          </a:p>
        </p:txBody>
      </p:sp>
      <p:cxnSp>
        <p:nvCxnSpPr>
          <p:cNvPr id="11" name="Straight Connector 10">
            <a:extLst>
              <a:ext uri="{FF2B5EF4-FFF2-40B4-BE49-F238E27FC236}">
                <a16:creationId xmlns:a16="http://schemas.microsoft.com/office/drawing/2014/main" id="{AACE16CD-BB58-1645-9BD6-B84B66F96991}"/>
              </a:ext>
            </a:extLst>
          </p:cNvPr>
          <p:cNvCxnSpPr>
            <a:stCxn id="6" idx="6"/>
          </p:cNvCxnSpPr>
          <p:nvPr/>
        </p:nvCxnSpPr>
        <p:spPr>
          <a:xfrm>
            <a:off x="3180522" y="3056490"/>
            <a:ext cx="17691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B62C00-2F0F-AD4D-A66C-332506E23C2C}"/>
              </a:ext>
            </a:extLst>
          </p:cNvPr>
          <p:cNvCxnSpPr>
            <a:cxnSpLocks/>
          </p:cNvCxnSpPr>
          <p:nvPr/>
        </p:nvCxnSpPr>
        <p:spPr>
          <a:xfrm flipV="1">
            <a:off x="4065104" y="3935324"/>
            <a:ext cx="1339198" cy="954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DE53C2-5846-584F-A88D-8E8092F5CA0A}"/>
              </a:ext>
            </a:extLst>
          </p:cNvPr>
          <p:cNvCxnSpPr/>
          <p:nvPr/>
        </p:nvCxnSpPr>
        <p:spPr>
          <a:xfrm>
            <a:off x="6087918" y="4095491"/>
            <a:ext cx="389848" cy="673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C9362D-3E81-0146-BF56-31547D7A6B92}"/>
              </a:ext>
            </a:extLst>
          </p:cNvPr>
          <p:cNvCxnSpPr>
            <a:cxnSpLocks/>
          </p:cNvCxnSpPr>
          <p:nvPr/>
        </p:nvCxnSpPr>
        <p:spPr>
          <a:xfrm flipV="1">
            <a:off x="6560553" y="2573021"/>
            <a:ext cx="2148748" cy="48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3913F-11A4-3348-9AD0-AF61FD954681}"/>
              </a:ext>
            </a:extLst>
          </p:cNvPr>
          <p:cNvCxnSpPr>
            <a:cxnSpLocks/>
          </p:cNvCxnSpPr>
          <p:nvPr/>
        </p:nvCxnSpPr>
        <p:spPr>
          <a:xfrm>
            <a:off x="6435461" y="3576521"/>
            <a:ext cx="2273840" cy="11929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82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dirty="0"/>
              <a:t>Principles:</a:t>
            </a:r>
          </a:p>
          <a:p>
            <a:pPr marL="0" indent="0">
              <a:buNone/>
            </a:pPr>
            <a:endParaRPr lang="en-US" dirty="0"/>
          </a:p>
          <a:p>
            <a:r>
              <a:rPr lang="en-US" dirty="0"/>
              <a:t>The Principle of Entry and Exit holds that the corporation must have clearly defined entry, exit, and renegotiation conditions, or at least it must have methods or processes for so defining these conditions.</a:t>
            </a:r>
          </a:p>
          <a:p>
            <a:endParaRPr lang="en-US" dirty="0"/>
          </a:p>
          <a:p>
            <a:r>
              <a:rPr lang="en-US" dirty="0"/>
              <a:t>The Principle of Governance holds that the procedure for changing the rules of the game must be agreed upon by unanimous consent. </a:t>
            </a:r>
          </a:p>
          <a:p>
            <a:endParaRPr lang="en-US" dirty="0"/>
          </a:p>
          <a:p>
            <a:r>
              <a:rPr lang="en-US" dirty="0"/>
              <a:t>The Principle of Externalities holds that if a contract between A and B imposes a cost on C, then C has the option to become a party to the contract, and the terms are renegotiated.</a:t>
            </a:r>
          </a:p>
          <a:p>
            <a:endParaRPr lang="en-US" sz="2400" dirty="0"/>
          </a:p>
          <a:p>
            <a:pPr marL="0" indent="0">
              <a:buNone/>
            </a:pPr>
            <a:endParaRPr lang="en-US" sz="2400" dirty="0"/>
          </a:p>
          <a:p>
            <a:endParaRPr lang="en-US" sz="2400" dirty="0"/>
          </a:p>
          <a:p>
            <a:endParaRPr lang="en-US" sz="2400" dirty="0"/>
          </a:p>
          <a:p>
            <a:endParaRPr lang="en-US" sz="2400" dirty="0"/>
          </a:p>
          <a:p>
            <a:endParaRPr lang="en-US" dirty="0"/>
          </a:p>
          <a:p>
            <a:pPr marL="0" indent="0" algn="just">
              <a:buNone/>
            </a:pPr>
            <a:endParaRPr lang="en-US" sz="2400" dirty="0"/>
          </a:p>
        </p:txBody>
      </p:sp>
    </p:spTree>
    <p:extLst>
      <p:ext uri="{BB962C8B-B14F-4D97-AF65-F5344CB8AC3E}">
        <p14:creationId xmlns:p14="http://schemas.microsoft.com/office/powerpoint/2010/main" val="136572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endParaRPr lang="en-US" dirty="0"/>
          </a:p>
          <a:p>
            <a:r>
              <a:rPr lang="en-US" dirty="0"/>
              <a:t>The Principle of Contracting Costs holds that all parties to the contract must share in the cost of contracting.</a:t>
            </a:r>
          </a:p>
          <a:p>
            <a:endParaRPr lang="en-US" dirty="0"/>
          </a:p>
          <a:p>
            <a:r>
              <a:rPr lang="en-US" dirty="0"/>
              <a:t>The Agency Principle holds that any agent must serve the interests of all stakeholders.</a:t>
            </a:r>
          </a:p>
          <a:p>
            <a:pPr marL="0" indent="0">
              <a:buNone/>
            </a:pPr>
            <a:endParaRPr lang="en-US" dirty="0"/>
          </a:p>
          <a:p>
            <a:r>
              <a:rPr lang="en-US" dirty="0"/>
              <a:t>The Principle of Limited Immortality holds that the corporation shall be managed as if it can continue to serve the interests of stakeholders through time.</a:t>
            </a:r>
          </a:p>
          <a:p>
            <a:endParaRPr lang="en-US" dirty="0"/>
          </a:p>
          <a:p>
            <a:endParaRPr lang="en-US" dirty="0"/>
          </a:p>
          <a:p>
            <a:endParaRPr lang="en-US" sz="2400" dirty="0"/>
          </a:p>
          <a:p>
            <a:endParaRPr lang="en-US" sz="2400" dirty="0"/>
          </a:p>
          <a:p>
            <a:endParaRPr lang="en-US" sz="2400" dirty="0"/>
          </a:p>
          <a:p>
            <a:endParaRPr lang="en-US" sz="2400" dirty="0"/>
          </a:p>
          <a:p>
            <a:endParaRPr lang="en-US" dirty="0"/>
          </a:p>
          <a:p>
            <a:pPr marL="0" indent="0" algn="just">
              <a:buNone/>
            </a:pPr>
            <a:endParaRPr lang="en-US" sz="2400" dirty="0"/>
          </a:p>
        </p:txBody>
      </p:sp>
    </p:spTree>
    <p:extLst>
      <p:ext uri="{BB962C8B-B14F-4D97-AF65-F5344CB8AC3E}">
        <p14:creationId xmlns:p14="http://schemas.microsoft.com/office/powerpoint/2010/main" val="248387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Freeman</a:t>
            </a:r>
          </a:p>
        </p:txBody>
      </p:sp>
      <p:sp>
        <p:nvSpPr>
          <p:cNvPr id="3" name="Content Placeholder 2"/>
          <p:cNvSpPr>
            <a:spLocks noGrp="1"/>
          </p:cNvSpPr>
          <p:nvPr>
            <p:ph idx="1"/>
          </p:nvPr>
        </p:nvSpPr>
        <p:spPr>
          <a:xfrm>
            <a:off x="159026" y="750828"/>
            <a:ext cx="11867321" cy="5888511"/>
          </a:xfrm>
        </p:spPr>
        <p:txBody>
          <a:bodyPr>
            <a:normAutofit/>
          </a:bodyPr>
          <a:lstStyle/>
          <a:p>
            <a:pPr marL="0" indent="0" algn="just">
              <a:buNone/>
            </a:pPr>
            <a:endParaRPr lang="en-US" sz="2400" dirty="0"/>
          </a:p>
          <a:p>
            <a:pPr marL="0" indent="0" algn="just">
              <a:buNone/>
            </a:pPr>
            <a:r>
              <a:rPr lang="en-US" dirty="0"/>
              <a:t>The Stakeholder Enabling Principle: Corporations shall be managed in the interests of its stakeholders, defined as employees, financiers, customers, employees, and communities. </a:t>
            </a:r>
          </a:p>
          <a:p>
            <a:pPr marL="0" indent="0" algn="just">
              <a:buNone/>
            </a:pPr>
            <a:endParaRPr lang="en-US" dirty="0"/>
          </a:p>
          <a:p>
            <a:pPr marL="0" indent="0" algn="just">
              <a:buNone/>
            </a:pPr>
            <a:r>
              <a:rPr lang="en-US" dirty="0"/>
              <a:t>The Principle of Director Responsibility: Directors of the corporation shall have a duty of care to use reasonable judgment to define and direct the affairs of the corporation in accordance with the Stakeholder Enabling Principle.</a:t>
            </a:r>
          </a:p>
          <a:p>
            <a:pPr marL="0" indent="0" algn="just">
              <a:buNone/>
            </a:pPr>
            <a:endParaRPr lang="en-US" dirty="0"/>
          </a:p>
          <a:p>
            <a:pPr marL="0" indent="0" algn="just">
              <a:buNone/>
            </a:pPr>
            <a:r>
              <a:rPr lang="en-US" dirty="0"/>
              <a:t>The Principle of Stakeholder Recourse: Stakeholders may bring an action against the directors for failure to perform the required duty of care. </a:t>
            </a:r>
          </a:p>
        </p:txBody>
      </p:sp>
    </p:spTree>
    <p:extLst>
      <p:ext uri="{BB962C8B-B14F-4D97-AF65-F5344CB8AC3E}">
        <p14:creationId xmlns:p14="http://schemas.microsoft.com/office/powerpoint/2010/main" val="7127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endParaRPr lang="en-US" sz="2400" dirty="0"/>
          </a:p>
          <a:p>
            <a:pPr marL="0" indent="0">
              <a:buNone/>
            </a:pPr>
            <a:r>
              <a:rPr lang="en-US" sz="2400" b="1" dirty="0"/>
              <a:t>General Examples:</a:t>
            </a:r>
          </a:p>
          <a:p>
            <a:pPr marL="0" indent="0">
              <a:buNone/>
            </a:pPr>
            <a:r>
              <a:rPr lang="en-US" sz="2400" dirty="0"/>
              <a:t>							</a:t>
            </a:r>
          </a:p>
          <a:p>
            <a:r>
              <a:rPr lang="en-US" dirty="0"/>
              <a:t>Reducing carbon footprints</a:t>
            </a:r>
          </a:p>
          <a:p>
            <a:r>
              <a:rPr lang="en-US" dirty="0"/>
              <a:t>Improving labor policies</a:t>
            </a:r>
          </a:p>
          <a:p>
            <a:r>
              <a:rPr lang="en-US" dirty="0"/>
              <a:t>Participating in fair-trade transactions and production</a:t>
            </a:r>
          </a:p>
          <a:p>
            <a:r>
              <a:rPr lang="en-US" dirty="0"/>
              <a:t>Charitable giving</a:t>
            </a:r>
          </a:p>
          <a:p>
            <a:r>
              <a:rPr lang="en-US" dirty="0"/>
              <a:t>Volunteering in the community</a:t>
            </a:r>
          </a:p>
          <a:p>
            <a:r>
              <a:rPr lang="en-US" dirty="0"/>
              <a:t>Corporate policies that benefit the environment</a:t>
            </a:r>
          </a:p>
          <a:p>
            <a:r>
              <a:rPr lang="en-US" dirty="0"/>
              <a:t>Socially and environmentally conscious investments</a:t>
            </a:r>
          </a:p>
          <a:p>
            <a:pPr marL="0" indent="0">
              <a:buNone/>
            </a:pPr>
            <a:endParaRPr lang="en-US" dirty="0"/>
          </a:p>
        </p:txBody>
      </p:sp>
    </p:spTree>
    <p:extLst>
      <p:ext uri="{BB962C8B-B14F-4D97-AF65-F5344CB8AC3E}">
        <p14:creationId xmlns:p14="http://schemas.microsoft.com/office/powerpoint/2010/main" val="13760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lnSpcReduction="10000"/>
          </a:bodyPr>
          <a:lstStyle/>
          <a:p>
            <a:pPr marL="0" indent="0">
              <a:buNone/>
            </a:pPr>
            <a:r>
              <a:rPr lang="en-US" sz="2400" dirty="0"/>
              <a:t>							</a:t>
            </a:r>
          </a:p>
          <a:p>
            <a:pPr marL="0" indent="0">
              <a:buNone/>
            </a:pPr>
            <a:endParaRPr lang="en-US" sz="2400" dirty="0"/>
          </a:p>
          <a:p>
            <a:r>
              <a:rPr lang="en-US" dirty="0"/>
              <a:t>Business might have more than one type of obligation from being part of various different social systems. Just as a person can have different sets of responsibilities deriving from different roles, such as parent vs. citizen, a business can have more than one set of responsibilities.</a:t>
            </a:r>
          </a:p>
          <a:p>
            <a:endParaRPr lang="en-US" dirty="0"/>
          </a:p>
          <a:p>
            <a:r>
              <a:rPr lang="en-US" dirty="0"/>
              <a:t>Businesses are abstract, and are not the right kind of thing to even have responsibilities. Only persons have responsibilities; so the question of corporate social responsibility does not even make sense. There are no responsibilities at all that businesses can have.</a:t>
            </a:r>
          </a:p>
          <a:p>
            <a:endParaRPr lang="en-US" dirty="0"/>
          </a:p>
          <a:p>
            <a:r>
              <a:rPr lang="en-US" dirty="0"/>
              <a:t>People in a corporation have responsibilities. Since, the main people who would have social responsibilities that can be analyzed are corporate executives that serve on various boards in the corporation.</a:t>
            </a:r>
          </a:p>
        </p:txBody>
      </p:sp>
    </p:spTree>
    <p:extLst>
      <p:ext uri="{BB962C8B-B14F-4D97-AF65-F5344CB8AC3E}">
        <p14:creationId xmlns:p14="http://schemas.microsoft.com/office/powerpoint/2010/main" val="277203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sz="2400" dirty="0"/>
              <a:t>							</a:t>
            </a:r>
          </a:p>
          <a:p>
            <a:pPr marL="457200" indent="-457200">
              <a:buFont typeface="+mj-lt"/>
              <a:buAutoNum type="arabicPeriod"/>
            </a:pPr>
            <a:endParaRPr lang="en-US" dirty="0"/>
          </a:p>
          <a:p>
            <a:pPr marL="457200" indent="-457200">
              <a:buFont typeface="+mj-lt"/>
              <a:buAutoNum type="arabicPeriod"/>
            </a:pPr>
            <a:r>
              <a:rPr lang="en-US" dirty="0"/>
              <a:t>Corporate Social Responsibility requires taking money that either comes from shareholder investment or from profit, and using it for some social end that does not yield a profit.</a:t>
            </a:r>
          </a:p>
          <a:p>
            <a:pPr marL="457200" indent="-457200">
              <a:buFont typeface="+mj-lt"/>
              <a:buAutoNum type="arabicPeriod"/>
            </a:pPr>
            <a:endParaRPr lang="en-US" sz="2400" dirty="0"/>
          </a:p>
          <a:p>
            <a:pPr marL="457200" indent="-457200">
              <a:buFont typeface="+mj-lt"/>
              <a:buAutoNum type="arabicPeriod"/>
            </a:pPr>
            <a:endParaRPr lang="en-US" sz="2400" dirty="0"/>
          </a:p>
        </p:txBody>
      </p:sp>
      <p:sp>
        <p:nvSpPr>
          <p:cNvPr id="4" name="Rectangle 3">
            <a:extLst>
              <a:ext uri="{FF2B5EF4-FFF2-40B4-BE49-F238E27FC236}">
                <a16:creationId xmlns:a16="http://schemas.microsoft.com/office/drawing/2014/main" id="{72C29AE4-8F2E-EA41-AC5F-4ADF640DC0BD}"/>
              </a:ext>
            </a:extLst>
          </p:cNvPr>
          <p:cNvSpPr/>
          <p:nvPr/>
        </p:nvSpPr>
        <p:spPr>
          <a:xfrm>
            <a:off x="783284" y="3419060"/>
            <a:ext cx="2576142" cy="180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Where did it come from?</a:t>
            </a:r>
          </a:p>
        </p:txBody>
      </p:sp>
      <p:sp>
        <p:nvSpPr>
          <p:cNvPr id="5" name="Rectangle 4">
            <a:extLst>
              <a:ext uri="{FF2B5EF4-FFF2-40B4-BE49-F238E27FC236}">
                <a16:creationId xmlns:a16="http://schemas.microsoft.com/office/drawing/2014/main" id="{0A834817-C4CB-C948-BF1B-8C7DC53FF32C}"/>
              </a:ext>
            </a:extLst>
          </p:cNvPr>
          <p:cNvSpPr/>
          <p:nvPr/>
        </p:nvSpPr>
        <p:spPr>
          <a:xfrm>
            <a:off x="3848551" y="3419060"/>
            <a:ext cx="2576142" cy="180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it supposed to be used for?</a:t>
            </a:r>
          </a:p>
        </p:txBody>
      </p:sp>
      <p:sp>
        <p:nvSpPr>
          <p:cNvPr id="6" name="Rectangle 5">
            <a:extLst>
              <a:ext uri="{FF2B5EF4-FFF2-40B4-BE49-F238E27FC236}">
                <a16:creationId xmlns:a16="http://schemas.microsoft.com/office/drawing/2014/main" id="{A6AC8B6D-2914-0C4E-A310-1B2DFA54CEFB}"/>
              </a:ext>
            </a:extLst>
          </p:cNvPr>
          <p:cNvSpPr/>
          <p:nvPr/>
        </p:nvSpPr>
        <p:spPr>
          <a:xfrm>
            <a:off x="6913818" y="3419060"/>
            <a:ext cx="2576142" cy="1808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is the social end it is to be used for?</a:t>
            </a:r>
          </a:p>
        </p:txBody>
      </p:sp>
    </p:spTree>
    <p:extLst>
      <p:ext uri="{BB962C8B-B14F-4D97-AF65-F5344CB8AC3E}">
        <p14:creationId xmlns:p14="http://schemas.microsoft.com/office/powerpoint/2010/main" val="255776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sz="2400" dirty="0"/>
              <a:t>							</a:t>
            </a:r>
          </a:p>
          <a:p>
            <a:pPr marL="457200" indent="-457200">
              <a:buFont typeface="+mj-lt"/>
              <a:buAutoNum type="arabicPeriod"/>
            </a:pPr>
            <a:endParaRPr lang="en-US" dirty="0"/>
          </a:p>
          <a:p>
            <a:pPr marL="457200" indent="-457200">
              <a:buFont typeface="+mj-lt"/>
              <a:buAutoNum type="arabicPeriod" startAt="2"/>
            </a:pPr>
            <a:r>
              <a:rPr lang="en-US" dirty="0"/>
              <a:t>Taking money from a shareholder, who invested their money in order to make a return on their investment, without their permission would be an act of taxation.</a:t>
            </a:r>
          </a:p>
          <a:p>
            <a:pPr marL="457200" indent="-457200">
              <a:buFont typeface="+mj-lt"/>
              <a:buAutoNum type="arabicPeriod" startAt="2"/>
            </a:pPr>
            <a:endParaRPr lang="en-US" sz="2400" dirty="0"/>
          </a:p>
          <a:p>
            <a:pPr marL="457200" indent="-457200">
              <a:buFont typeface="+mj-lt"/>
              <a:buAutoNum type="arabicPeriod" startAt="2"/>
            </a:pPr>
            <a:endParaRPr lang="en-US" sz="2400" dirty="0"/>
          </a:p>
        </p:txBody>
      </p:sp>
      <p:pic>
        <p:nvPicPr>
          <p:cNvPr id="4" name="Picture 3">
            <a:extLst>
              <a:ext uri="{FF2B5EF4-FFF2-40B4-BE49-F238E27FC236}">
                <a16:creationId xmlns:a16="http://schemas.microsoft.com/office/drawing/2014/main" id="{117D7300-596C-3A41-9E79-A1CB4E45ACBC}"/>
              </a:ext>
            </a:extLst>
          </p:cNvPr>
          <p:cNvPicPr>
            <a:picLocks noChangeAspect="1"/>
          </p:cNvPicPr>
          <p:nvPr/>
        </p:nvPicPr>
        <p:blipFill>
          <a:blip r:embed="rId2"/>
          <a:stretch>
            <a:fillRect/>
          </a:stretch>
        </p:blipFill>
        <p:spPr>
          <a:xfrm>
            <a:off x="358830" y="3498574"/>
            <a:ext cx="3895118" cy="2568520"/>
          </a:xfrm>
          <a:prstGeom prst="rect">
            <a:avLst/>
          </a:prstGeom>
        </p:spPr>
      </p:pic>
      <p:pic>
        <p:nvPicPr>
          <p:cNvPr id="5" name="Picture 4">
            <a:extLst>
              <a:ext uri="{FF2B5EF4-FFF2-40B4-BE49-F238E27FC236}">
                <a16:creationId xmlns:a16="http://schemas.microsoft.com/office/drawing/2014/main" id="{F56D5310-DFF3-7C44-9252-23FD5D3C1F17}"/>
              </a:ext>
            </a:extLst>
          </p:cNvPr>
          <p:cNvPicPr>
            <a:picLocks noChangeAspect="1"/>
          </p:cNvPicPr>
          <p:nvPr/>
        </p:nvPicPr>
        <p:blipFill>
          <a:blip r:embed="rId3"/>
          <a:stretch>
            <a:fillRect/>
          </a:stretch>
        </p:blipFill>
        <p:spPr>
          <a:xfrm>
            <a:off x="6619462" y="3498574"/>
            <a:ext cx="3001616" cy="2500384"/>
          </a:xfrm>
          <a:prstGeom prst="rect">
            <a:avLst/>
          </a:prstGeom>
        </p:spPr>
      </p:pic>
    </p:spTree>
    <p:extLst>
      <p:ext uri="{BB962C8B-B14F-4D97-AF65-F5344CB8AC3E}">
        <p14:creationId xmlns:p14="http://schemas.microsoft.com/office/powerpoint/2010/main" val="3474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sz="2400" dirty="0"/>
              <a:t>							</a:t>
            </a:r>
          </a:p>
          <a:p>
            <a:pPr marL="457200" indent="-457200">
              <a:buFont typeface="+mj-lt"/>
              <a:buAutoNum type="arabicPeriod"/>
            </a:pPr>
            <a:endParaRPr lang="en-US" dirty="0"/>
          </a:p>
          <a:p>
            <a:pPr marL="514350" indent="-514350">
              <a:buFont typeface="+mj-lt"/>
              <a:buAutoNum type="arabicPeriod" startAt="3"/>
            </a:pPr>
            <a:r>
              <a:rPr lang="en-US" dirty="0"/>
              <a:t>Taking money from profit in order to fund a social end without permission from all of those that invested would be an act of taxation.</a:t>
            </a:r>
          </a:p>
          <a:p>
            <a:pPr marL="457200" indent="-457200">
              <a:buFont typeface="+mj-lt"/>
              <a:buAutoNum type="arabicPeriod" startAt="3"/>
            </a:pPr>
            <a:endParaRPr lang="en-US" sz="2400" dirty="0"/>
          </a:p>
          <a:p>
            <a:pPr marL="457200" indent="-457200">
              <a:buFont typeface="+mj-lt"/>
              <a:buAutoNum type="arabicPeriod" startAt="2"/>
            </a:pPr>
            <a:endParaRPr lang="en-US" sz="2400" dirty="0"/>
          </a:p>
        </p:txBody>
      </p:sp>
      <p:pic>
        <p:nvPicPr>
          <p:cNvPr id="4" name="Picture 3">
            <a:extLst>
              <a:ext uri="{FF2B5EF4-FFF2-40B4-BE49-F238E27FC236}">
                <a16:creationId xmlns:a16="http://schemas.microsoft.com/office/drawing/2014/main" id="{F25BCDE2-3E81-5240-B554-01FD4E4094BB}"/>
              </a:ext>
            </a:extLst>
          </p:cNvPr>
          <p:cNvPicPr>
            <a:picLocks noChangeAspect="1"/>
          </p:cNvPicPr>
          <p:nvPr/>
        </p:nvPicPr>
        <p:blipFill>
          <a:blip r:embed="rId2"/>
          <a:stretch>
            <a:fillRect/>
          </a:stretch>
        </p:blipFill>
        <p:spPr>
          <a:xfrm>
            <a:off x="286692" y="3597965"/>
            <a:ext cx="4117111" cy="2425148"/>
          </a:xfrm>
          <a:prstGeom prst="rect">
            <a:avLst/>
          </a:prstGeom>
        </p:spPr>
      </p:pic>
      <p:pic>
        <p:nvPicPr>
          <p:cNvPr id="5" name="Picture 4">
            <a:extLst>
              <a:ext uri="{FF2B5EF4-FFF2-40B4-BE49-F238E27FC236}">
                <a16:creationId xmlns:a16="http://schemas.microsoft.com/office/drawing/2014/main" id="{0E48AF62-6244-9543-8126-D385471DD704}"/>
              </a:ext>
            </a:extLst>
          </p:cNvPr>
          <p:cNvPicPr>
            <a:picLocks noChangeAspect="1"/>
          </p:cNvPicPr>
          <p:nvPr/>
        </p:nvPicPr>
        <p:blipFill>
          <a:blip r:embed="rId3"/>
          <a:stretch>
            <a:fillRect/>
          </a:stretch>
        </p:blipFill>
        <p:spPr>
          <a:xfrm>
            <a:off x="6122504" y="3597965"/>
            <a:ext cx="4087112" cy="2288783"/>
          </a:xfrm>
          <a:prstGeom prst="rect">
            <a:avLst/>
          </a:prstGeom>
        </p:spPr>
      </p:pic>
    </p:spTree>
    <p:extLst>
      <p:ext uri="{BB962C8B-B14F-4D97-AF65-F5344CB8AC3E}">
        <p14:creationId xmlns:p14="http://schemas.microsoft.com/office/powerpoint/2010/main" val="424812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sz="2400" dirty="0"/>
              <a:t>							</a:t>
            </a:r>
          </a:p>
          <a:p>
            <a:pPr marL="457200" indent="-457200">
              <a:buFont typeface="+mj-lt"/>
              <a:buAutoNum type="arabicPeriod"/>
            </a:pPr>
            <a:endParaRPr lang="en-US" dirty="0"/>
          </a:p>
          <a:p>
            <a:pPr marL="457200" indent="-457200">
              <a:buFont typeface="+mj-lt"/>
              <a:buAutoNum type="arabicPeriod" startAt="4"/>
            </a:pPr>
            <a:r>
              <a:rPr lang="en-US" dirty="0"/>
              <a:t>Acts of taxation require some kind of correlative function of representation. </a:t>
            </a:r>
          </a:p>
          <a:p>
            <a:pPr marL="457200" indent="-457200">
              <a:buFont typeface="+mj-lt"/>
              <a:buAutoNum type="arabicPeriod" startAt="4"/>
            </a:pPr>
            <a:endParaRPr lang="en-US" sz="2400" dirty="0"/>
          </a:p>
          <a:p>
            <a:pPr marL="457200" indent="-457200">
              <a:buFont typeface="+mj-lt"/>
              <a:buAutoNum type="arabicPeriod" startAt="2"/>
            </a:pPr>
            <a:endParaRPr lang="en-US" sz="2400" dirty="0"/>
          </a:p>
        </p:txBody>
      </p:sp>
      <p:pic>
        <p:nvPicPr>
          <p:cNvPr id="4" name="Picture 3">
            <a:extLst>
              <a:ext uri="{FF2B5EF4-FFF2-40B4-BE49-F238E27FC236}">
                <a16:creationId xmlns:a16="http://schemas.microsoft.com/office/drawing/2014/main" id="{10C4C915-C43A-4842-BCD4-A6271B155FBD}"/>
              </a:ext>
            </a:extLst>
          </p:cNvPr>
          <p:cNvPicPr>
            <a:picLocks noChangeAspect="1"/>
          </p:cNvPicPr>
          <p:nvPr/>
        </p:nvPicPr>
        <p:blipFill>
          <a:blip r:embed="rId2"/>
          <a:stretch>
            <a:fillRect/>
          </a:stretch>
        </p:blipFill>
        <p:spPr>
          <a:xfrm>
            <a:off x="416755" y="2951921"/>
            <a:ext cx="8071263" cy="3320748"/>
          </a:xfrm>
          <a:prstGeom prst="rect">
            <a:avLst/>
          </a:prstGeom>
        </p:spPr>
      </p:pic>
    </p:spTree>
    <p:extLst>
      <p:ext uri="{BB962C8B-B14F-4D97-AF65-F5344CB8AC3E}">
        <p14:creationId xmlns:p14="http://schemas.microsoft.com/office/powerpoint/2010/main" val="143055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Corporate Social Responsibility: Friedman</a:t>
            </a:r>
          </a:p>
        </p:txBody>
      </p:sp>
      <p:sp>
        <p:nvSpPr>
          <p:cNvPr id="3" name="Content Placeholder 2"/>
          <p:cNvSpPr>
            <a:spLocks noGrp="1"/>
          </p:cNvSpPr>
          <p:nvPr>
            <p:ph idx="1"/>
          </p:nvPr>
        </p:nvSpPr>
        <p:spPr>
          <a:xfrm>
            <a:off x="159026" y="750828"/>
            <a:ext cx="11867321" cy="5888511"/>
          </a:xfrm>
        </p:spPr>
        <p:txBody>
          <a:bodyPr>
            <a:normAutofit/>
          </a:bodyPr>
          <a:lstStyle/>
          <a:p>
            <a:pPr marL="0" indent="0">
              <a:buNone/>
            </a:pPr>
            <a:r>
              <a:rPr lang="en-US" sz="2400" dirty="0"/>
              <a:t>							</a:t>
            </a:r>
          </a:p>
          <a:p>
            <a:pPr marL="457200" indent="-457200">
              <a:buFont typeface="+mj-lt"/>
              <a:buAutoNum type="arabicPeriod"/>
            </a:pPr>
            <a:endParaRPr lang="en-US" dirty="0"/>
          </a:p>
          <a:p>
            <a:pPr marL="457200" indent="-457200">
              <a:buFont typeface="+mj-lt"/>
              <a:buAutoNum type="arabicPeriod" startAt="5"/>
            </a:pPr>
            <a:r>
              <a:rPr lang="en-US" dirty="0"/>
              <a:t>Corporations do not typically have a board or individuals that represents the main population of investors with respect to allocating and assigning funds for social ends in a way that takes into consideration the social interests of those involved in the corporation through investment or employment. </a:t>
            </a:r>
          </a:p>
          <a:p>
            <a:pPr marL="0" indent="0">
              <a:buNone/>
            </a:pPr>
            <a:endParaRPr lang="en-US" sz="2400" dirty="0"/>
          </a:p>
          <a:p>
            <a:pPr marL="457200" indent="-457200">
              <a:buFont typeface="+mj-lt"/>
              <a:buAutoNum type="arabicPeriod" startAt="2"/>
            </a:pPr>
            <a:endParaRPr lang="en-US" sz="2400" dirty="0"/>
          </a:p>
        </p:txBody>
      </p:sp>
      <p:sp>
        <p:nvSpPr>
          <p:cNvPr id="4" name="TextBox 3">
            <a:extLst>
              <a:ext uri="{FF2B5EF4-FFF2-40B4-BE49-F238E27FC236}">
                <a16:creationId xmlns:a16="http://schemas.microsoft.com/office/drawing/2014/main" id="{5D570275-4FBC-0645-8574-6281180C2703}"/>
              </a:ext>
            </a:extLst>
          </p:cNvPr>
          <p:cNvSpPr txBox="1"/>
          <p:nvPr/>
        </p:nvSpPr>
        <p:spPr>
          <a:xfrm>
            <a:off x="3260035" y="3836504"/>
            <a:ext cx="5974841" cy="923330"/>
          </a:xfrm>
          <a:prstGeom prst="rect">
            <a:avLst/>
          </a:prstGeom>
          <a:noFill/>
        </p:spPr>
        <p:txBody>
          <a:bodyPr wrap="none" rtlCol="0">
            <a:spAutoFit/>
          </a:bodyPr>
          <a:lstStyle/>
          <a:p>
            <a:r>
              <a:rPr lang="en-US" sz="5400" b="1" dirty="0"/>
              <a:t>NO REPRSENTATION</a:t>
            </a:r>
          </a:p>
        </p:txBody>
      </p:sp>
    </p:spTree>
    <p:extLst>
      <p:ext uri="{BB962C8B-B14F-4D97-AF65-F5344CB8AC3E}">
        <p14:creationId xmlns:p14="http://schemas.microsoft.com/office/powerpoint/2010/main" val="193702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1943</Words>
  <Application>Microsoft Macintosh PowerPoint</Application>
  <PresentationFormat>Widescreen</PresentationFormat>
  <Paragraphs>183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Friedman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lpstr>Corporate Social Responsibility: Freeman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2020-02-24T19:58:19Z</dcterms:created>
  <dcterms:modified xsi:type="dcterms:W3CDTF">2020-03-04T20:47:01Z</dcterms:modified>
</cp:coreProperties>
</file>